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theme/theme1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6" r:id="rId9"/>
    <p:sldId id="265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" y="1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7BD660-BA12-49CF-96A3-E0C08350DF8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D630C4E-F9B8-4398-8BBB-1AE7C1BD75C4}">
      <dgm:prSet/>
      <dgm:spPr/>
      <dgm:t>
        <a:bodyPr/>
        <a:lstStyle/>
        <a:p>
          <a:pPr rtl="0"/>
          <a:r>
            <a:rPr lang="ru-KZ" b="1" smtClean="0"/>
            <a:t>Н</a:t>
          </a:r>
          <a:r>
            <a:rPr lang="ru-RU" b="1" smtClean="0"/>
            <a:t>аука "география" есть, из вузов выпускают "географов", а профессии "географ" – нет. При этом специалисты с этими навыками требуются повсеместно.</a:t>
          </a:r>
          <a:endParaRPr lang="ru-RU"/>
        </a:p>
      </dgm:t>
    </dgm:pt>
    <dgm:pt modelId="{D713A747-F6E0-4239-9DEC-8D2748825C20}" type="parTrans" cxnId="{E80F59F1-608C-4AFF-9F86-B7C3FF51A0BC}">
      <dgm:prSet/>
      <dgm:spPr/>
      <dgm:t>
        <a:bodyPr/>
        <a:lstStyle/>
        <a:p>
          <a:endParaRPr lang="ru-RU"/>
        </a:p>
      </dgm:t>
    </dgm:pt>
    <dgm:pt modelId="{8BC64A03-A927-473E-A42C-D3452ABC6A13}" type="sibTrans" cxnId="{E80F59F1-608C-4AFF-9F86-B7C3FF51A0BC}">
      <dgm:prSet/>
      <dgm:spPr/>
      <dgm:t>
        <a:bodyPr/>
        <a:lstStyle/>
        <a:p>
          <a:endParaRPr lang="ru-RU"/>
        </a:p>
      </dgm:t>
    </dgm:pt>
    <dgm:pt modelId="{708FFC6C-5AF9-4693-AF97-1839D38DB909}">
      <dgm:prSet/>
      <dgm:spPr/>
      <dgm:t>
        <a:bodyPr/>
        <a:lstStyle/>
        <a:p>
          <a:pPr rtl="0"/>
          <a:r>
            <a:rPr lang="ru-RU" b="1" smtClean="0"/>
            <a:t>Кто такой географ? Чем он занимается? Область компетенции географа шире или у́же, чем у гидрографов, геологов и метеорологов? Какие навыки и знания для этих специалистов обязательны? </a:t>
          </a:r>
          <a:endParaRPr lang="ru-RU"/>
        </a:p>
      </dgm:t>
    </dgm:pt>
    <dgm:pt modelId="{BE37B0CA-1D3B-40B0-87F3-014DD08343B5}" type="parTrans" cxnId="{E410874D-A8F3-4D48-A478-F1D07AE3A54D}">
      <dgm:prSet/>
      <dgm:spPr/>
      <dgm:t>
        <a:bodyPr/>
        <a:lstStyle/>
        <a:p>
          <a:endParaRPr lang="ru-RU"/>
        </a:p>
      </dgm:t>
    </dgm:pt>
    <dgm:pt modelId="{B86D7B51-C035-4570-ADFA-E70F7C68FF0C}" type="sibTrans" cxnId="{E410874D-A8F3-4D48-A478-F1D07AE3A54D}">
      <dgm:prSet/>
      <dgm:spPr/>
      <dgm:t>
        <a:bodyPr/>
        <a:lstStyle/>
        <a:p>
          <a:endParaRPr lang="ru-RU"/>
        </a:p>
      </dgm:t>
    </dgm:pt>
    <dgm:pt modelId="{1F522308-C34E-4EE2-BC36-E83EDCF3D8C7}" type="pres">
      <dgm:prSet presAssocID="{F17BD660-BA12-49CF-96A3-E0C08350DF82}" presName="linear" presStyleCnt="0">
        <dgm:presLayoutVars>
          <dgm:animLvl val="lvl"/>
          <dgm:resizeHandles val="exact"/>
        </dgm:presLayoutVars>
      </dgm:prSet>
      <dgm:spPr/>
    </dgm:pt>
    <dgm:pt modelId="{9E521B76-AC69-414A-A6F5-E2051B18C26B}" type="pres">
      <dgm:prSet presAssocID="{6D630C4E-F9B8-4398-8BBB-1AE7C1BD75C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A50274F-25E0-42DA-A3BD-ECFD0C924F0E}" type="pres">
      <dgm:prSet presAssocID="{8BC64A03-A927-473E-A42C-D3452ABC6A13}" presName="spacer" presStyleCnt="0"/>
      <dgm:spPr/>
    </dgm:pt>
    <dgm:pt modelId="{8604A332-4FF4-4A9F-8A69-7A27BF721040}" type="pres">
      <dgm:prSet presAssocID="{708FFC6C-5AF9-4693-AF97-1839D38DB90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02EB395-4763-4076-B803-4194845A4598}" type="presOf" srcId="{F17BD660-BA12-49CF-96A3-E0C08350DF82}" destId="{1F522308-C34E-4EE2-BC36-E83EDCF3D8C7}" srcOrd="0" destOrd="0" presId="urn:microsoft.com/office/officeart/2005/8/layout/vList2"/>
    <dgm:cxn modelId="{E410874D-A8F3-4D48-A478-F1D07AE3A54D}" srcId="{F17BD660-BA12-49CF-96A3-E0C08350DF82}" destId="{708FFC6C-5AF9-4693-AF97-1839D38DB909}" srcOrd="1" destOrd="0" parTransId="{BE37B0CA-1D3B-40B0-87F3-014DD08343B5}" sibTransId="{B86D7B51-C035-4570-ADFA-E70F7C68FF0C}"/>
    <dgm:cxn modelId="{E80F59F1-608C-4AFF-9F86-B7C3FF51A0BC}" srcId="{F17BD660-BA12-49CF-96A3-E0C08350DF82}" destId="{6D630C4E-F9B8-4398-8BBB-1AE7C1BD75C4}" srcOrd="0" destOrd="0" parTransId="{D713A747-F6E0-4239-9DEC-8D2748825C20}" sibTransId="{8BC64A03-A927-473E-A42C-D3452ABC6A13}"/>
    <dgm:cxn modelId="{423EAC80-DA5B-46F0-9A70-B9D73F51BC9E}" type="presOf" srcId="{708FFC6C-5AF9-4693-AF97-1839D38DB909}" destId="{8604A332-4FF4-4A9F-8A69-7A27BF721040}" srcOrd="0" destOrd="0" presId="urn:microsoft.com/office/officeart/2005/8/layout/vList2"/>
    <dgm:cxn modelId="{0761BA91-F281-4709-A86F-EB0383B6DDB3}" type="presOf" srcId="{6D630C4E-F9B8-4398-8BBB-1AE7C1BD75C4}" destId="{9E521B76-AC69-414A-A6F5-E2051B18C26B}" srcOrd="0" destOrd="0" presId="urn:microsoft.com/office/officeart/2005/8/layout/vList2"/>
    <dgm:cxn modelId="{9DA5ED4F-5B6E-46C7-9001-6662CABE8148}" type="presParOf" srcId="{1F522308-C34E-4EE2-BC36-E83EDCF3D8C7}" destId="{9E521B76-AC69-414A-A6F5-E2051B18C26B}" srcOrd="0" destOrd="0" presId="urn:microsoft.com/office/officeart/2005/8/layout/vList2"/>
    <dgm:cxn modelId="{ADD8B2A7-41EB-4FBE-A5B7-8C961EEEC05A}" type="presParOf" srcId="{1F522308-C34E-4EE2-BC36-E83EDCF3D8C7}" destId="{DA50274F-25E0-42DA-A3BD-ECFD0C924F0E}" srcOrd="1" destOrd="0" presId="urn:microsoft.com/office/officeart/2005/8/layout/vList2"/>
    <dgm:cxn modelId="{07D2DEE8-65ED-4927-B1AB-DAE254CE25C6}" type="presParOf" srcId="{1F522308-C34E-4EE2-BC36-E83EDCF3D8C7}" destId="{8604A332-4FF4-4A9F-8A69-7A27BF72104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4D8CE5-F55C-4DDD-94F5-30EEE1ED6FD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5579750-6775-4EA4-AFEA-EE4DA8BB34CE}">
      <dgm:prSet custT="1"/>
      <dgm:spPr/>
      <dgm:t>
        <a:bodyPr/>
        <a:lstStyle/>
        <a:p>
          <a:pPr rtl="0"/>
          <a:r>
            <a:rPr lang="ru-RU" sz="2000" b="1" dirty="0" smtClean="0"/>
            <a:t>- Инженер-географ / Специалист-географ / Географ-изыскатель;</a:t>
          </a:r>
          <a:endParaRPr lang="ru-RU" sz="2000" b="1" dirty="0"/>
        </a:p>
      </dgm:t>
    </dgm:pt>
    <dgm:pt modelId="{45CFFD47-1014-4E65-AA98-3750CF23BD71}" type="parTrans" cxnId="{6C2C50DF-693C-4365-9311-C462803CDDB2}">
      <dgm:prSet/>
      <dgm:spPr/>
      <dgm:t>
        <a:bodyPr/>
        <a:lstStyle/>
        <a:p>
          <a:endParaRPr lang="ru-RU"/>
        </a:p>
      </dgm:t>
    </dgm:pt>
    <dgm:pt modelId="{CB92EFCB-A26A-4DB1-8E0E-241C84F9650C}" type="sibTrans" cxnId="{6C2C50DF-693C-4365-9311-C462803CDDB2}">
      <dgm:prSet/>
      <dgm:spPr/>
      <dgm:t>
        <a:bodyPr/>
        <a:lstStyle/>
        <a:p>
          <a:endParaRPr lang="ru-RU"/>
        </a:p>
      </dgm:t>
    </dgm:pt>
    <dgm:pt modelId="{8AB209FD-0460-4E8A-A144-2C4F01DDB251}">
      <dgm:prSet/>
      <dgm:spPr/>
      <dgm:t>
        <a:bodyPr/>
        <a:lstStyle/>
        <a:p>
          <a:pPr rtl="0"/>
          <a:r>
            <a:rPr lang="ru-RU" dirty="0" smtClean="0"/>
            <a:t>- </a:t>
          </a:r>
          <a:r>
            <a:rPr lang="ru-RU" b="1" dirty="0" smtClean="0"/>
            <a:t>Аналитик-географ / Географ-специалист в области пространственных данных;</a:t>
          </a:r>
          <a:endParaRPr lang="ru-RU" b="1" dirty="0"/>
        </a:p>
      </dgm:t>
    </dgm:pt>
    <dgm:pt modelId="{456C68D9-0D35-4E87-B144-AB99998EBFC1}" type="parTrans" cxnId="{7A5D5DD5-68FA-4004-B434-84C8817BAAB2}">
      <dgm:prSet/>
      <dgm:spPr/>
      <dgm:t>
        <a:bodyPr/>
        <a:lstStyle/>
        <a:p>
          <a:endParaRPr lang="ru-RU"/>
        </a:p>
      </dgm:t>
    </dgm:pt>
    <dgm:pt modelId="{BF9D12D8-58CE-48BB-98A4-D68A301A1CC7}" type="sibTrans" cxnId="{7A5D5DD5-68FA-4004-B434-84C8817BAAB2}">
      <dgm:prSet/>
      <dgm:spPr/>
      <dgm:t>
        <a:bodyPr/>
        <a:lstStyle/>
        <a:p>
          <a:endParaRPr lang="ru-RU"/>
        </a:p>
      </dgm:t>
    </dgm:pt>
    <dgm:pt modelId="{9D80D202-6548-4974-916A-DE3F5FF45E06}">
      <dgm:prSet/>
      <dgm:spPr/>
      <dgm:t>
        <a:bodyPr/>
        <a:lstStyle/>
        <a:p>
          <a:pPr rtl="0"/>
          <a:r>
            <a:rPr lang="ru-RU" dirty="0" smtClean="0"/>
            <a:t>- </a:t>
          </a:r>
          <a:r>
            <a:rPr lang="ru-RU" b="1" dirty="0" smtClean="0"/>
            <a:t>Проектный специалист-географ / Географ - координатор проектов / Менеджер-географ; </a:t>
          </a:r>
          <a:endParaRPr lang="ru-RU" b="1" dirty="0"/>
        </a:p>
      </dgm:t>
    </dgm:pt>
    <dgm:pt modelId="{E2EDF7D6-BFB4-43D0-80F6-D7DE67C4805B}" type="parTrans" cxnId="{648C4DD6-C1C8-457B-9D60-EE94580F54A9}">
      <dgm:prSet/>
      <dgm:spPr/>
      <dgm:t>
        <a:bodyPr/>
        <a:lstStyle/>
        <a:p>
          <a:endParaRPr lang="ru-RU"/>
        </a:p>
      </dgm:t>
    </dgm:pt>
    <dgm:pt modelId="{DC23FA44-F378-4A04-ACB0-2710FBB63159}" type="sibTrans" cxnId="{648C4DD6-C1C8-457B-9D60-EE94580F54A9}">
      <dgm:prSet/>
      <dgm:spPr/>
      <dgm:t>
        <a:bodyPr/>
        <a:lstStyle/>
        <a:p>
          <a:endParaRPr lang="ru-RU"/>
        </a:p>
      </dgm:t>
    </dgm:pt>
    <dgm:pt modelId="{F5043BEB-A482-418F-8837-01C14C00C611}">
      <dgm:prSet/>
      <dgm:spPr/>
      <dgm:t>
        <a:bodyPr/>
        <a:lstStyle/>
        <a:p>
          <a:pPr rtl="0"/>
          <a:r>
            <a:rPr lang="ru-RU" dirty="0" smtClean="0"/>
            <a:t>- </a:t>
          </a:r>
          <a:r>
            <a:rPr lang="ru-RU" b="1" dirty="0" smtClean="0"/>
            <a:t>Эксперт-географ.</a:t>
          </a:r>
          <a:endParaRPr lang="ru-RU" b="1" dirty="0"/>
        </a:p>
      </dgm:t>
    </dgm:pt>
    <dgm:pt modelId="{2571FDFE-B390-400E-B7DF-A1940DE5FB18}" type="parTrans" cxnId="{B6AA93B3-A4E8-43C4-B8BC-4AB124715D64}">
      <dgm:prSet/>
      <dgm:spPr/>
      <dgm:t>
        <a:bodyPr/>
        <a:lstStyle/>
        <a:p>
          <a:endParaRPr lang="ru-RU"/>
        </a:p>
      </dgm:t>
    </dgm:pt>
    <dgm:pt modelId="{398DEEF4-9D0D-4AE2-8321-B952A377C40B}" type="sibTrans" cxnId="{B6AA93B3-A4E8-43C4-B8BC-4AB124715D64}">
      <dgm:prSet/>
      <dgm:spPr/>
      <dgm:t>
        <a:bodyPr/>
        <a:lstStyle/>
        <a:p>
          <a:endParaRPr lang="ru-RU"/>
        </a:p>
      </dgm:t>
    </dgm:pt>
    <dgm:pt modelId="{BC8552F2-C478-419B-8D1B-CE8EB45FA19A}" type="pres">
      <dgm:prSet presAssocID="{9D4D8CE5-F55C-4DDD-94F5-30EEE1ED6FD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42D011E-2869-47A5-980C-F2B1F5A0F108}" type="pres">
      <dgm:prSet presAssocID="{55579750-6775-4EA4-AFEA-EE4DA8BB34CE}" presName="circle1" presStyleLbl="node1" presStyleIdx="0" presStyleCnt="4"/>
      <dgm:spPr/>
    </dgm:pt>
    <dgm:pt modelId="{0D920466-D263-44DC-BA0C-A3493312BA11}" type="pres">
      <dgm:prSet presAssocID="{55579750-6775-4EA4-AFEA-EE4DA8BB34CE}" presName="space" presStyleCnt="0"/>
      <dgm:spPr/>
    </dgm:pt>
    <dgm:pt modelId="{AD8A56B1-CB08-426D-B009-D481B79711C8}" type="pres">
      <dgm:prSet presAssocID="{55579750-6775-4EA4-AFEA-EE4DA8BB34CE}" presName="rect1" presStyleLbl="alignAcc1" presStyleIdx="0" presStyleCnt="4"/>
      <dgm:spPr/>
    </dgm:pt>
    <dgm:pt modelId="{B8F8BB21-3396-46F0-A8EE-DDE10631462E}" type="pres">
      <dgm:prSet presAssocID="{8AB209FD-0460-4E8A-A144-2C4F01DDB251}" presName="vertSpace2" presStyleLbl="node1" presStyleIdx="0" presStyleCnt="4"/>
      <dgm:spPr/>
    </dgm:pt>
    <dgm:pt modelId="{8DA6BE62-5541-43C7-AB61-3C406AB0B689}" type="pres">
      <dgm:prSet presAssocID="{8AB209FD-0460-4E8A-A144-2C4F01DDB251}" presName="circle2" presStyleLbl="node1" presStyleIdx="1" presStyleCnt="4"/>
      <dgm:spPr/>
    </dgm:pt>
    <dgm:pt modelId="{468B76C6-05CA-41D5-B925-09372CDD3E4A}" type="pres">
      <dgm:prSet presAssocID="{8AB209FD-0460-4E8A-A144-2C4F01DDB251}" presName="rect2" presStyleLbl="alignAcc1" presStyleIdx="1" presStyleCnt="4" custLinFactNeighborX="94" custLinFactNeighborY="992"/>
      <dgm:spPr/>
    </dgm:pt>
    <dgm:pt modelId="{74A13FEE-7DA4-407B-9838-924C48363CF7}" type="pres">
      <dgm:prSet presAssocID="{9D80D202-6548-4974-916A-DE3F5FF45E06}" presName="vertSpace3" presStyleLbl="node1" presStyleIdx="1" presStyleCnt="4"/>
      <dgm:spPr/>
    </dgm:pt>
    <dgm:pt modelId="{C8C61B09-4923-431D-AEE6-27FD364663FF}" type="pres">
      <dgm:prSet presAssocID="{9D80D202-6548-4974-916A-DE3F5FF45E06}" presName="circle3" presStyleLbl="node1" presStyleIdx="2" presStyleCnt="4"/>
      <dgm:spPr/>
    </dgm:pt>
    <dgm:pt modelId="{7E36A884-12E0-4280-AA5F-C2E85DC436F8}" type="pres">
      <dgm:prSet presAssocID="{9D80D202-6548-4974-916A-DE3F5FF45E06}" presName="rect3" presStyleLbl="alignAcc1" presStyleIdx="2" presStyleCnt="4"/>
      <dgm:spPr/>
    </dgm:pt>
    <dgm:pt modelId="{37998A11-90DC-4FBE-9B36-854D4325A706}" type="pres">
      <dgm:prSet presAssocID="{F5043BEB-A482-418F-8837-01C14C00C611}" presName="vertSpace4" presStyleLbl="node1" presStyleIdx="2" presStyleCnt="4"/>
      <dgm:spPr/>
    </dgm:pt>
    <dgm:pt modelId="{D6A124FF-1C3B-455F-BB12-CD061754511A}" type="pres">
      <dgm:prSet presAssocID="{F5043BEB-A482-418F-8837-01C14C00C611}" presName="circle4" presStyleLbl="node1" presStyleIdx="3" presStyleCnt="4"/>
      <dgm:spPr/>
    </dgm:pt>
    <dgm:pt modelId="{4398C000-59FA-458D-829B-0E933F0D0C7C}" type="pres">
      <dgm:prSet presAssocID="{F5043BEB-A482-418F-8837-01C14C00C611}" presName="rect4" presStyleLbl="alignAcc1" presStyleIdx="3" presStyleCnt="4"/>
      <dgm:spPr/>
    </dgm:pt>
    <dgm:pt modelId="{177BFF15-DFC2-4DB0-AE64-D0C81332A3A6}" type="pres">
      <dgm:prSet presAssocID="{55579750-6775-4EA4-AFEA-EE4DA8BB34CE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EC02AA38-5AD5-47E3-A7E2-7AFA202D7AEE}" type="pres">
      <dgm:prSet presAssocID="{8AB209FD-0460-4E8A-A144-2C4F01DDB251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0DF34E0E-5860-4B05-899D-1422D453F85A}" type="pres">
      <dgm:prSet presAssocID="{9D80D202-6548-4974-916A-DE3F5FF45E06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8E404943-9923-4837-8A0F-165DFF5D3BE1}" type="pres">
      <dgm:prSet presAssocID="{F5043BEB-A482-418F-8837-01C14C00C611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D44CAD79-1C8E-413E-9FCE-C6EE9BBB3258}" type="presOf" srcId="{F5043BEB-A482-418F-8837-01C14C00C611}" destId="{8E404943-9923-4837-8A0F-165DFF5D3BE1}" srcOrd="1" destOrd="0" presId="urn:microsoft.com/office/officeart/2005/8/layout/target3"/>
    <dgm:cxn modelId="{32174D7B-6DAA-49F1-91BC-9723C24A3FEA}" type="presOf" srcId="{9D80D202-6548-4974-916A-DE3F5FF45E06}" destId="{7E36A884-12E0-4280-AA5F-C2E85DC436F8}" srcOrd="0" destOrd="0" presId="urn:microsoft.com/office/officeart/2005/8/layout/target3"/>
    <dgm:cxn modelId="{900039BB-964D-44B8-BD6C-AF47DCC27979}" type="presOf" srcId="{55579750-6775-4EA4-AFEA-EE4DA8BB34CE}" destId="{177BFF15-DFC2-4DB0-AE64-D0C81332A3A6}" srcOrd="1" destOrd="0" presId="urn:microsoft.com/office/officeart/2005/8/layout/target3"/>
    <dgm:cxn modelId="{D14F64FD-F931-44E1-84EE-87FD33E05306}" type="presOf" srcId="{9D4D8CE5-F55C-4DDD-94F5-30EEE1ED6FDE}" destId="{BC8552F2-C478-419B-8D1B-CE8EB45FA19A}" srcOrd="0" destOrd="0" presId="urn:microsoft.com/office/officeart/2005/8/layout/target3"/>
    <dgm:cxn modelId="{6C2C50DF-693C-4365-9311-C462803CDDB2}" srcId="{9D4D8CE5-F55C-4DDD-94F5-30EEE1ED6FDE}" destId="{55579750-6775-4EA4-AFEA-EE4DA8BB34CE}" srcOrd="0" destOrd="0" parTransId="{45CFFD47-1014-4E65-AA98-3750CF23BD71}" sibTransId="{CB92EFCB-A26A-4DB1-8E0E-241C84F9650C}"/>
    <dgm:cxn modelId="{B6AA93B3-A4E8-43C4-B8BC-4AB124715D64}" srcId="{9D4D8CE5-F55C-4DDD-94F5-30EEE1ED6FDE}" destId="{F5043BEB-A482-418F-8837-01C14C00C611}" srcOrd="3" destOrd="0" parTransId="{2571FDFE-B390-400E-B7DF-A1940DE5FB18}" sibTransId="{398DEEF4-9D0D-4AE2-8321-B952A377C40B}"/>
    <dgm:cxn modelId="{0F081120-0B4D-46B7-BDAE-83982E89AA6D}" type="presOf" srcId="{F5043BEB-A482-418F-8837-01C14C00C611}" destId="{4398C000-59FA-458D-829B-0E933F0D0C7C}" srcOrd="0" destOrd="0" presId="urn:microsoft.com/office/officeart/2005/8/layout/target3"/>
    <dgm:cxn modelId="{EF6FCC38-D89D-44F9-8C35-E420F750EA26}" type="presOf" srcId="{9D80D202-6548-4974-916A-DE3F5FF45E06}" destId="{0DF34E0E-5860-4B05-899D-1422D453F85A}" srcOrd="1" destOrd="0" presId="urn:microsoft.com/office/officeart/2005/8/layout/target3"/>
    <dgm:cxn modelId="{E08A5F76-538B-41E3-8FBE-4362E47A3747}" type="presOf" srcId="{55579750-6775-4EA4-AFEA-EE4DA8BB34CE}" destId="{AD8A56B1-CB08-426D-B009-D481B79711C8}" srcOrd="0" destOrd="0" presId="urn:microsoft.com/office/officeart/2005/8/layout/target3"/>
    <dgm:cxn modelId="{648C4DD6-C1C8-457B-9D60-EE94580F54A9}" srcId="{9D4D8CE5-F55C-4DDD-94F5-30EEE1ED6FDE}" destId="{9D80D202-6548-4974-916A-DE3F5FF45E06}" srcOrd="2" destOrd="0" parTransId="{E2EDF7D6-BFB4-43D0-80F6-D7DE67C4805B}" sibTransId="{DC23FA44-F378-4A04-ACB0-2710FBB63159}"/>
    <dgm:cxn modelId="{F0998E09-B21E-4750-B125-7FF18A20033A}" type="presOf" srcId="{8AB209FD-0460-4E8A-A144-2C4F01DDB251}" destId="{EC02AA38-5AD5-47E3-A7E2-7AFA202D7AEE}" srcOrd="1" destOrd="0" presId="urn:microsoft.com/office/officeart/2005/8/layout/target3"/>
    <dgm:cxn modelId="{7A5D5DD5-68FA-4004-B434-84C8817BAAB2}" srcId="{9D4D8CE5-F55C-4DDD-94F5-30EEE1ED6FDE}" destId="{8AB209FD-0460-4E8A-A144-2C4F01DDB251}" srcOrd="1" destOrd="0" parTransId="{456C68D9-0D35-4E87-B144-AB99998EBFC1}" sibTransId="{BF9D12D8-58CE-48BB-98A4-D68A301A1CC7}"/>
    <dgm:cxn modelId="{E493F7D0-EDCA-4872-9136-7D002C28C185}" type="presOf" srcId="{8AB209FD-0460-4E8A-A144-2C4F01DDB251}" destId="{468B76C6-05CA-41D5-B925-09372CDD3E4A}" srcOrd="0" destOrd="0" presId="urn:microsoft.com/office/officeart/2005/8/layout/target3"/>
    <dgm:cxn modelId="{CB9B39EE-B664-43BC-8D3B-C77ABCDF41E9}" type="presParOf" srcId="{BC8552F2-C478-419B-8D1B-CE8EB45FA19A}" destId="{E42D011E-2869-47A5-980C-F2B1F5A0F108}" srcOrd="0" destOrd="0" presId="urn:microsoft.com/office/officeart/2005/8/layout/target3"/>
    <dgm:cxn modelId="{8305D12F-8B26-41D3-97D5-BCA3CF1AF039}" type="presParOf" srcId="{BC8552F2-C478-419B-8D1B-CE8EB45FA19A}" destId="{0D920466-D263-44DC-BA0C-A3493312BA11}" srcOrd="1" destOrd="0" presId="urn:microsoft.com/office/officeart/2005/8/layout/target3"/>
    <dgm:cxn modelId="{F294D78C-D680-41E1-AE7B-7373347A339B}" type="presParOf" srcId="{BC8552F2-C478-419B-8D1B-CE8EB45FA19A}" destId="{AD8A56B1-CB08-426D-B009-D481B79711C8}" srcOrd="2" destOrd="0" presId="urn:microsoft.com/office/officeart/2005/8/layout/target3"/>
    <dgm:cxn modelId="{87B6DBB1-2604-486C-9797-C1038E01F85D}" type="presParOf" srcId="{BC8552F2-C478-419B-8D1B-CE8EB45FA19A}" destId="{B8F8BB21-3396-46F0-A8EE-DDE10631462E}" srcOrd="3" destOrd="0" presId="urn:microsoft.com/office/officeart/2005/8/layout/target3"/>
    <dgm:cxn modelId="{1875474A-8510-4F14-BE5F-9A64366865DC}" type="presParOf" srcId="{BC8552F2-C478-419B-8D1B-CE8EB45FA19A}" destId="{8DA6BE62-5541-43C7-AB61-3C406AB0B689}" srcOrd="4" destOrd="0" presId="urn:microsoft.com/office/officeart/2005/8/layout/target3"/>
    <dgm:cxn modelId="{750E3A06-1EEE-4060-8706-36738B7F2AF5}" type="presParOf" srcId="{BC8552F2-C478-419B-8D1B-CE8EB45FA19A}" destId="{468B76C6-05CA-41D5-B925-09372CDD3E4A}" srcOrd="5" destOrd="0" presId="urn:microsoft.com/office/officeart/2005/8/layout/target3"/>
    <dgm:cxn modelId="{D6F0038B-11E5-4972-8B7A-6928220EC79E}" type="presParOf" srcId="{BC8552F2-C478-419B-8D1B-CE8EB45FA19A}" destId="{74A13FEE-7DA4-407B-9838-924C48363CF7}" srcOrd="6" destOrd="0" presId="urn:microsoft.com/office/officeart/2005/8/layout/target3"/>
    <dgm:cxn modelId="{97313702-DFC9-4143-8B13-8305F9497E1F}" type="presParOf" srcId="{BC8552F2-C478-419B-8D1B-CE8EB45FA19A}" destId="{C8C61B09-4923-431D-AEE6-27FD364663FF}" srcOrd="7" destOrd="0" presId="urn:microsoft.com/office/officeart/2005/8/layout/target3"/>
    <dgm:cxn modelId="{7E67F4C1-CB1B-41F0-925E-AE199D7CAB93}" type="presParOf" srcId="{BC8552F2-C478-419B-8D1B-CE8EB45FA19A}" destId="{7E36A884-12E0-4280-AA5F-C2E85DC436F8}" srcOrd="8" destOrd="0" presId="urn:microsoft.com/office/officeart/2005/8/layout/target3"/>
    <dgm:cxn modelId="{0D2503B7-0C94-49D4-8928-6D3C7F6D7F9B}" type="presParOf" srcId="{BC8552F2-C478-419B-8D1B-CE8EB45FA19A}" destId="{37998A11-90DC-4FBE-9B36-854D4325A706}" srcOrd="9" destOrd="0" presId="urn:microsoft.com/office/officeart/2005/8/layout/target3"/>
    <dgm:cxn modelId="{BCDCCB90-9D17-4B45-BA82-6F8251FC1856}" type="presParOf" srcId="{BC8552F2-C478-419B-8D1B-CE8EB45FA19A}" destId="{D6A124FF-1C3B-455F-BB12-CD061754511A}" srcOrd="10" destOrd="0" presId="urn:microsoft.com/office/officeart/2005/8/layout/target3"/>
    <dgm:cxn modelId="{3F931076-6FB7-45EE-AF79-92EABDE6B49B}" type="presParOf" srcId="{BC8552F2-C478-419B-8D1B-CE8EB45FA19A}" destId="{4398C000-59FA-458D-829B-0E933F0D0C7C}" srcOrd="11" destOrd="0" presId="urn:microsoft.com/office/officeart/2005/8/layout/target3"/>
    <dgm:cxn modelId="{639B993C-2E1C-4E61-A576-7C69EA6EE8C9}" type="presParOf" srcId="{BC8552F2-C478-419B-8D1B-CE8EB45FA19A}" destId="{177BFF15-DFC2-4DB0-AE64-D0C81332A3A6}" srcOrd="12" destOrd="0" presId="urn:microsoft.com/office/officeart/2005/8/layout/target3"/>
    <dgm:cxn modelId="{EEE8DFFD-3297-4F76-964A-E75114148920}" type="presParOf" srcId="{BC8552F2-C478-419B-8D1B-CE8EB45FA19A}" destId="{EC02AA38-5AD5-47E3-A7E2-7AFA202D7AEE}" srcOrd="13" destOrd="0" presId="urn:microsoft.com/office/officeart/2005/8/layout/target3"/>
    <dgm:cxn modelId="{B2342E1C-6352-43A3-BC3B-C7765A010034}" type="presParOf" srcId="{BC8552F2-C478-419B-8D1B-CE8EB45FA19A}" destId="{0DF34E0E-5860-4B05-899D-1422D453F85A}" srcOrd="14" destOrd="0" presId="urn:microsoft.com/office/officeart/2005/8/layout/target3"/>
    <dgm:cxn modelId="{D02CCEFF-D4A5-437D-BBF0-3A48C4894BAD}" type="presParOf" srcId="{BC8552F2-C478-419B-8D1B-CE8EB45FA19A}" destId="{8E404943-9923-4837-8A0F-165DFF5D3BE1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92DC96-C28E-4F48-BDF3-3DB38581028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740518-DFAE-4773-946A-3163F2529F20}">
      <dgm:prSet/>
      <dgm:spPr/>
      <dgm:t>
        <a:bodyPr/>
        <a:lstStyle/>
        <a:p>
          <a:pPr rtl="0"/>
          <a:r>
            <a:rPr lang="ru-RU" b="1" dirty="0" smtClean="0"/>
            <a:t>Ведь современная география — это высокотехнологичная область науки и практики. Оперативная космическая съемка, приближающаяся к режиму реального времени, </a:t>
          </a:r>
          <a:r>
            <a:rPr lang="ru-RU" b="1" dirty="0" err="1" smtClean="0"/>
            <a:t>парсинг</a:t>
          </a:r>
          <a:r>
            <a:rPr lang="ru-RU" b="1" dirty="0" smtClean="0"/>
            <a:t> открытых больших данных, контент-анализ — все это новые источники </a:t>
          </a:r>
          <a:r>
            <a:rPr lang="ru-RU" b="1" dirty="0" err="1" smtClean="0"/>
            <a:t>геоданных</a:t>
          </a:r>
          <a:r>
            <a:rPr lang="ru-RU" b="1" dirty="0" smtClean="0"/>
            <a:t>. Географы применяют современные способы обработки данных: машинное обучение, методы распознавания образов, </a:t>
          </a:r>
          <a:r>
            <a:rPr lang="ru-RU" b="1" dirty="0" err="1" smtClean="0"/>
            <a:t>нейросети</a:t>
          </a:r>
          <a:r>
            <a:rPr lang="ru-RU" b="1" dirty="0" smtClean="0"/>
            <a:t>. Геоинформационные технологии лежат в основе множества сервисов и услуг — начиная от </a:t>
          </a:r>
          <a:r>
            <a:rPr lang="ru-RU" b="1" dirty="0" err="1" smtClean="0"/>
            <a:t>геолокации</a:t>
          </a:r>
          <a:r>
            <a:rPr lang="ru-RU" b="1" dirty="0" smtClean="0"/>
            <a:t> на мобильных устройствах, в поисковых системах и социальных сетях до сложных управленческих систем в корпорациях и государственных органах.     </a:t>
          </a:r>
          <a:endParaRPr lang="ru-RU" b="1" dirty="0"/>
        </a:p>
      </dgm:t>
    </dgm:pt>
    <dgm:pt modelId="{568CE4C6-CEC6-4E1A-9E56-627F3E4A7B44}" type="parTrans" cxnId="{1070C4FA-6514-4CEB-804E-F6D1DDAD3040}">
      <dgm:prSet/>
      <dgm:spPr/>
      <dgm:t>
        <a:bodyPr/>
        <a:lstStyle/>
        <a:p>
          <a:endParaRPr lang="ru-RU"/>
        </a:p>
      </dgm:t>
    </dgm:pt>
    <dgm:pt modelId="{0791B11F-7944-4B92-B2A9-977119A636C6}" type="sibTrans" cxnId="{1070C4FA-6514-4CEB-804E-F6D1DDAD3040}">
      <dgm:prSet/>
      <dgm:spPr/>
      <dgm:t>
        <a:bodyPr/>
        <a:lstStyle/>
        <a:p>
          <a:endParaRPr lang="ru-RU"/>
        </a:p>
      </dgm:t>
    </dgm:pt>
    <dgm:pt modelId="{7F8ACA84-C33D-4BA5-B739-688217D60806}" type="pres">
      <dgm:prSet presAssocID="{FB92DC96-C28E-4F48-BDF3-3DB38581028D}" presName="compositeShape" presStyleCnt="0">
        <dgm:presLayoutVars>
          <dgm:dir/>
          <dgm:resizeHandles/>
        </dgm:presLayoutVars>
      </dgm:prSet>
      <dgm:spPr/>
    </dgm:pt>
    <dgm:pt modelId="{5874F8E5-5D64-4369-8E84-904A88DAD47A}" type="pres">
      <dgm:prSet presAssocID="{FB92DC96-C28E-4F48-BDF3-3DB38581028D}" presName="pyramid" presStyleLbl="node1" presStyleIdx="0" presStyleCnt="1" custLinFactNeighborX="-31234" custLinFactNeighborY="1185"/>
      <dgm:spPr/>
    </dgm:pt>
    <dgm:pt modelId="{E8EAFC6F-9DF6-4B82-AF96-7D06A53DB189}" type="pres">
      <dgm:prSet presAssocID="{FB92DC96-C28E-4F48-BDF3-3DB38581028D}" presName="theList" presStyleCnt="0"/>
      <dgm:spPr/>
    </dgm:pt>
    <dgm:pt modelId="{0A420FA0-4F93-449B-8F52-45C90AA52569}" type="pres">
      <dgm:prSet presAssocID="{8B740518-DFAE-4773-946A-3163F2529F20}" presName="aNode" presStyleLbl="fgAcc1" presStyleIdx="0" presStyleCnt="1" custScaleX="165415" custScaleY="208661" custLinFactNeighborX="-15188" custLinFactNeighborY="9672">
        <dgm:presLayoutVars>
          <dgm:bulletEnabled val="1"/>
        </dgm:presLayoutVars>
      </dgm:prSet>
      <dgm:spPr/>
    </dgm:pt>
    <dgm:pt modelId="{6D56F961-B4A6-4D65-9B5E-0E4ED1BAD63A}" type="pres">
      <dgm:prSet presAssocID="{8B740518-DFAE-4773-946A-3163F2529F20}" presName="aSpace" presStyleCnt="0"/>
      <dgm:spPr/>
    </dgm:pt>
  </dgm:ptLst>
  <dgm:cxnLst>
    <dgm:cxn modelId="{1070C4FA-6514-4CEB-804E-F6D1DDAD3040}" srcId="{FB92DC96-C28E-4F48-BDF3-3DB38581028D}" destId="{8B740518-DFAE-4773-946A-3163F2529F20}" srcOrd="0" destOrd="0" parTransId="{568CE4C6-CEC6-4E1A-9E56-627F3E4A7B44}" sibTransId="{0791B11F-7944-4B92-B2A9-977119A636C6}"/>
    <dgm:cxn modelId="{280EB5A7-927C-4A8F-B7FC-080F711D18E9}" type="presOf" srcId="{8B740518-DFAE-4773-946A-3163F2529F20}" destId="{0A420FA0-4F93-449B-8F52-45C90AA52569}" srcOrd="0" destOrd="0" presId="urn:microsoft.com/office/officeart/2005/8/layout/pyramid2"/>
    <dgm:cxn modelId="{FE71356B-21A5-4D16-AF44-FF505BA553F9}" type="presOf" srcId="{FB92DC96-C28E-4F48-BDF3-3DB38581028D}" destId="{7F8ACA84-C33D-4BA5-B739-688217D60806}" srcOrd="0" destOrd="0" presId="urn:microsoft.com/office/officeart/2005/8/layout/pyramid2"/>
    <dgm:cxn modelId="{93516AA1-2284-45A2-A939-2EBA30A53B0A}" type="presParOf" srcId="{7F8ACA84-C33D-4BA5-B739-688217D60806}" destId="{5874F8E5-5D64-4369-8E84-904A88DAD47A}" srcOrd="0" destOrd="0" presId="urn:microsoft.com/office/officeart/2005/8/layout/pyramid2"/>
    <dgm:cxn modelId="{7E80B102-E387-4EBB-9B20-5F6356D325FD}" type="presParOf" srcId="{7F8ACA84-C33D-4BA5-B739-688217D60806}" destId="{E8EAFC6F-9DF6-4B82-AF96-7D06A53DB189}" srcOrd="1" destOrd="0" presId="urn:microsoft.com/office/officeart/2005/8/layout/pyramid2"/>
    <dgm:cxn modelId="{3F68CE46-640C-403E-9092-B0F12E6A19B5}" type="presParOf" srcId="{E8EAFC6F-9DF6-4B82-AF96-7D06A53DB189}" destId="{0A420FA0-4F93-449B-8F52-45C90AA52569}" srcOrd="0" destOrd="0" presId="urn:microsoft.com/office/officeart/2005/8/layout/pyramid2"/>
    <dgm:cxn modelId="{AFF47428-FDC7-4A87-A8F1-B1EFFAC529B2}" type="presParOf" srcId="{E8EAFC6F-9DF6-4B82-AF96-7D06A53DB189}" destId="{6D56F961-B4A6-4D65-9B5E-0E4ED1BAD63A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21B76-AC69-414A-A6F5-E2051B18C26B}">
      <dsp:nvSpPr>
        <dsp:cNvPr id="0" name=""/>
        <dsp:cNvSpPr/>
      </dsp:nvSpPr>
      <dsp:spPr>
        <a:xfrm>
          <a:off x="0" y="32557"/>
          <a:ext cx="8968635" cy="2435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KZ" sz="2800" b="1" kern="1200" smtClean="0"/>
            <a:t>Н</a:t>
          </a:r>
          <a:r>
            <a:rPr lang="ru-RU" sz="2800" b="1" kern="1200" smtClean="0"/>
            <a:t>аука "география" есть, из вузов выпускают "географов", а профессии "географ" – нет. При этом специалисты с этими навыками требуются повсеместно.</a:t>
          </a:r>
          <a:endParaRPr lang="ru-RU" sz="2800" kern="1200"/>
        </a:p>
      </dsp:txBody>
      <dsp:txXfrm>
        <a:off x="118891" y="151448"/>
        <a:ext cx="8730853" cy="2197719"/>
      </dsp:txXfrm>
    </dsp:sp>
    <dsp:sp modelId="{8604A332-4FF4-4A9F-8A69-7A27BF721040}">
      <dsp:nvSpPr>
        <dsp:cNvPr id="0" name=""/>
        <dsp:cNvSpPr/>
      </dsp:nvSpPr>
      <dsp:spPr>
        <a:xfrm>
          <a:off x="0" y="2548699"/>
          <a:ext cx="8968635" cy="2435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Кто такой географ? Чем он занимается? Область компетенции географа шире или у́же, чем у гидрографов, геологов и метеорологов? Какие навыки и знания для этих специалистов обязательны? </a:t>
          </a:r>
          <a:endParaRPr lang="ru-RU" sz="2800" kern="1200"/>
        </a:p>
      </dsp:txBody>
      <dsp:txXfrm>
        <a:off x="118891" y="2667590"/>
        <a:ext cx="8730853" cy="21977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D011E-2869-47A5-980C-F2B1F5A0F108}">
      <dsp:nvSpPr>
        <dsp:cNvPr id="0" name=""/>
        <dsp:cNvSpPr/>
      </dsp:nvSpPr>
      <dsp:spPr>
        <a:xfrm>
          <a:off x="0" y="0"/>
          <a:ext cx="3785652" cy="378565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A56B1-CB08-426D-B009-D481B79711C8}">
      <dsp:nvSpPr>
        <dsp:cNvPr id="0" name=""/>
        <dsp:cNvSpPr/>
      </dsp:nvSpPr>
      <dsp:spPr>
        <a:xfrm>
          <a:off x="1892826" y="0"/>
          <a:ext cx="7401487" cy="37856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- Инженер-географ / Специалист-географ / Географ-изыскатель;</a:t>
          </a:r>
          <a:endParaRPr lang="ru-RU" sz="2000" b="1" kern="1200" dirty="0"/>
        </a:p>
      </dsp:txBody>
      <dsp:txXfrm>
        <a:off x="1892826" y="0"/>
        <a:ext cx="7401487" cy="804451"/>
      </dsp:txXfrm>
    </dsp:sp>
    <dsp:sp modelId="{8DA6BE62-5541-43C7-AB61-3C406AB0B689}">
      <dsp:nvSpPr>
        <dsp:cNvPr id="0" name=""/>
        <dsp:cNvSpPr/>
      </dsp:nvSpPr>
      <dsp:spPr>
        <a:xfrm>
          <a:off x="496866" y="804451"/>
          <a:ext cx="2791918" cy="279191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B76C6-05CA-41D5-B925-09372CDD3E4A}">
      <dsp:nvSpPr>
        <dsp:cNvPr id="0" name=""/>
        <dsp:cNvSpPr/>
      </dsp:nvSpPr>
      <dsp:spPr>
        <a:xfrm>
          <a:off x="1892826" y="832146"/>
          <a:ext cx="7401487" cy="27919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- </a:t>
          </a:r>
          <a:r>
            <a:rPr lang="ru-RU" sz="2200" b="1" kern="1200" dirty="0" smtClean="0"/>
            <a:t>Аналитик-географ / Географ-специалист в области пространственных данных;</a:t>
          </a:r>
          <a:endParaRPr lang="ru-RU" sz="2200" b="1" kern="1200" dirty="0"/>
        </a:p>
      </dsp:txBody>
      <dsp:txXfrm>
        <a:off x="1892826" y="832146"/>
        <a:ext cx="7401487" cy="804451"/>
      </dsp:txXfrm>
    </dsp:sp>
    <dsp:sp modelId="{C8C61B09-4923-431D-AEE6-27FD364663FF}">
      <dsp:nvSpPr>
        <dsp:cNvPr id="0" name=""/>
        <dsp:cNvSpPr/>
      </dsp:nvSpPr>
      <dsp:spPr>
        <a:xfrm>
          <a:off x="993733" y="1608902"/>
          <a:ext cx="1798184" cy="179818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36A884-12E0-4280-AA5F-C2E85DC436F8}">
      <dsp:nvSpPr>
        <dsp:cNvPr id="0" name=""/>
        <dsp:cNvSpPr/>
      </dsp:nvSpPr>
      <dsp:spPr>
        <a:xfrm>
          <a:off x="1892826" y="1608902"/>
          <a:ext cx="7401487" cy="17981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- </a:t>
          </a:r>
          <a:r>
            <a:rPr lang="ru-RU" sz="2200" b="1" kern="1200" dirty="0" smtClean="0"/>
            <a:t>Проектный специалист-географ / Географ - координатор проектов / Менеджер-географ; </a:t>
          </a:r>
          <a:endParaRPr lang="ru-RU" sz="2200" b="1" kern="1200" dirty="0"/>
        </a:p>
      </dsp:txBody>
      <dsp:txXfrm>
        <a:off x="1892826" y="1608902"/>
        <a:ext cx="7401487" cy="804451"/>
      </dsp:txXfrm>
    </dsp:sp>
    <dsp:sp modelId="{D6A124FF-1C3B-455F-BB12-CD061754511A}">
      <dsp:nvSpPr>
        <dsp:cNvPr id="0" name=""/>
        <dsp:cNvSpPr/>
      </dsp:nvSpPr>
      <dsp:spPr>
        <a:xfrm>
          <a:off x="1490600" y="2413353"/>
          <a:ext cx="804451" cy="80445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8C000-59FA-458D-829B-0E933F0D0C7C}">
      <dsp:nvSpPr>
        <dsp:cNvPr id="0" name=""/>
        <dsp:cNvSpPr/>
      </dsp:nvSpPr>
      <dsp:spPr>
        <a:xfrm>
          <a:off x="1892826" y="2413353"/>
          <a:ext cx="7401487" cy="8044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- </a:t>
          </a:r>
          <a:r>
            <a:rPr lang="ru-RU" sz="2200" b="1" kern="1200" dirty="0" smtClean="0"/>
            <a:t>Эксперт-географ.</a:t>
          </a:r>
          <a:endParaRPr lang="ru-RU" sz="2200" b="1" kern="1200" dirty="0"/>
        </a:p>
      </dsp:txBody>
      <dsp:txXfrm>
        <a:off x="1892826" y="2413353"/>
        <a:ext cx="7401487" cy="8044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4F8E5-5D64-4369-8E84-904A88DAD47A}">
      <dsp:nvSpPr>
        <dsp:cNvPr id="0" name=""/>
        <dsp:cNvSpPr/>
      </dsp:nvSpPr>
      <dsp:spPr>
        <a:xfrm>
          <a:off x="0" y="0"/>
          <a:ext cx="5262979" cy="526297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20FA0-4F93-449B-8F52-45C90AA52569}">
      <dsp:nvSpPr>
        <dsp:cNvPr id="0" name=""/>
        <dsp:cNvSpPr/>
      </dsp:nvSpPr>
      <dsp:spPr>
        <a:xfrm>
          <a:off x="2311290" y="549364"/>
          <a:ext cx="5658741" cy="39723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Ведь современная география — это высокотехнологичная область науки и практики. Оперативная космическая съемка, приближающаяся к режиму реального времени, </a:t>
          </a:r>
          <a:r>
            <a:rPr lang="ru-RU" sz="1600" b="1" kern="1200" dirty="0" err="1" smtClean="0"/>
            <a:t>парсинг</a:t>
          </a:r>
          <a:r>
            <a:rPr lang="ru-RU" sz="1600" b="1" kern="1200" dirty="0" smtClean="0"/>
            <a:t> открытых больших данных, контент-анализ — все это новые источники </a:t>
          </a:r>
          <a:r>
            <a:rPr lang="ru-RU" sz="1600" b="1" kern="1200" dirty="0" err="1" smtClean="0"/>
            <a:t>геоданных</a:t>
          </a:r>
          <a:r>
            <a:rPr lang="ru-RU" sz="1600" b="1" kern="1200" dirty="0" smtClean="0"/>
            <a:t>. Географы применяют современные способы обработки данных: машинное обучение, методы распознавания образов, </a:t>
          </a:r>
          <a:r>
            <a:rPr lang="ru-RU" sz="1600" b="1" kern="1200" dirty="0" err="1" smtClean="0"/>
            <a:t>нейросети</a:t>
          </a:r>
          <a:r>
            <a:rPr lang="ru-RU" sz="1600" b="1" kern="1200" dirty="0" smtClean="0"/>
            <a:t>. Геоинформационные технологии лежат в основе множества сервисов и услуг — начиная от </a:t>
          </a:r>
          <a:r>
            <a:rPr lang="ru-RU" sz="1600" b="1" kern="1200" dirty="0" err="1" smtClean="0"/>
            <a:t>геолокации</a:t>
          </a:r>
          <a:r>
            <a:rPr lang="ru-RU" sz="1600" b="1" kern="1200" dirty="0" smtClean="0"/>
            <a:t> на мобильных устройствах, в поисковых системах и социальных сетях до сложных управленческих систем в корпорациях и государственных органах.     </a:t>
          </a:r>
          <a:endParaRPr lang="ru-RU" sz="1600" b="1" kern="1200" dirty="0"/>
        </a:p>
      </dsp:txBody>
      <dsp:txXfrm>
        <a:off x="2505203" y="743277"/>
        <a:ext cx="5270915" cy="3584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03CE-C367-4233-8151-DF17AAB73DE3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5879-FA3B-4989-9CEF-2E9E303CD47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314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03CE-C367-4233-8151-DF17AAB73DE3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5879-FA3B-4989-9CEF-2E9E303CD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920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03CE-C367-4233-8151-DF17AAB73DE3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5879-FA3B-4989-9CEF-2E9E303CD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329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03CE-C367-4233-8151-DF17AAB73DE3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5879-FA3B-4989-9CEF-2E9E303CD47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9387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03CE-C367-4233-8151-DF17AAB73DE3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5879-FA3B-4989-9CEF-2E9E303CD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134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03CE-C367-4233-8151-DF17AAB73DE3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5879-FA3B-4989-9CEF-2E9E303CD47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3203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03CE-C367-4233-8151-DF17AAB73DE3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5879-FA3B-4989-9CEF-2E9E303CD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801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03CE-C367-4233-8151-DF17AAB73DE3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5879-FA3B-4989-9CEF-2E9E303CD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706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03CE-C367-4233-8151-DF17AAB73DE3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5879-FA3B-4989-9CEF-2E9E303CD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869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03CE-C367-4233-8151-DF17AAB73DE3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5879-FA3B-4989-9CEF-2E9E303CD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94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03CE-C367-4233-8151-DF17AAB73DE3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5879-FA3B-4989-9CEF-2E9E303CD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599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03CE-C367-4233-8151-DF17AAB73DE3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5879-FA3B-4989-9CEF-2E9E303CD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134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03CE-C367-4233-8151-DF17AAB73DE3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5879-FA3B-4989-9CEF-2E9E303CD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92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03CE-C367-4233-8151-DF17AAB73DE3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5879-FA3B-4989-9CEF-2E9E303CD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35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03CE-C367-4233-8151-DF17AAB73DE3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5879-FA3B-4989-9CEF-2E9E303CD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80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03CE-C367-4233-8151-DF17AAB73DE3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5879-FA3B-4989-9CEF-2E9E303CD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699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03CE-C367-4233-8151-DF17AAB73DE3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5879-FA3B-4989-9CEF-2E9E303CD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581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3DE03CE-C367-4233-8151-DF17AAB73DE3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C265879-FA3B-4989-9CEF-2E9E303CD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489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2145" y="753649"/>
            <a:ext cx="9144000" cy="290871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НАУКИ И высшего ОБРАЗОВАНИЯ</a:t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КАЗАХСТАН</a:t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НАЦИОНАЛЬНЫЙ УНИВЕРСИТЕТ ИМ. АЛЬ-ФАРАБИ</a:t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КАРАГАНДИНСКИЙ ИССЛЕДОВАТЕЛЬСКИЙ УНИВЕРСИТЕТ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АКАДЕМИКА  Е.А. БУКЕТОВА</a:t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ЭКСПЕРТНАЯ СТРАТЕГИЧЕСКАЯ СЕССИЯ</a:t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КАЧЕСТВА ОБРАЗОВАТЕЛЬНЫХ ПРОГРАММ: АКАДЕМИЧЕСКИЕ ПОДХОДЫ И ИННОВАЦИОННЫЕ РЕШЕНИЯ» </a:t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8067" y="4183303"/>
            <a:ext cx="6400800" cy="194733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Акпамбетова К.М., Нюсупова Г.Н.,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Кенеспаева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Л.Б.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Перспективные компетенции в подготовке специалистов естественно-научного направления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27" y="379835"/>
            <a:ext cx="1572819" cy="1762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3497" y="301981"/>
            <a:ext cx="1773227" cy="174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4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422" y="269098"/>
            <a:ext cx="8392188" cy="630706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29216" y="588723"/>
            <a:ext cx="67765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      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83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237995"/>
            <a:ext cx="10927415" cy="623602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484318"/>
            <a:ext cx="10551635" cy="1989706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Акпамбетова к.</a:t>
            </a:r>
            <a:r>
              <a:rPr lang="ru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м., </a:t>
            </a:r>
            <a:r>
              <a:rPr lang="ru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нюсупова г.</a:t>
            </a:r>
            <a:r>
              <a:rPr lang="ru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н., </a:t>
            </a:r>
            <a:r>
              <a:rPr lang="ru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кенесПаева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</a:t>
            </a:r>
            <a:r>
              <a:rPr lang="ru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</a:t>
            </a:r>
            <a:r>
              <a:rPr lang="ru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 в подготовке специалистов </a:t>
            </a:r>
            <a:r>
              <a:rPr lang="ru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естественно-научного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r>
              <a:rPr lang="ru-RU" sz="1800" b="1" dirty="0"/>
              <a:t/>
            </a:r>
            <a:br>
              <a:rPr lang="ru-RU" sz="1800" b="1" dirty="0"/>
            </a:b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80831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215025" y="713984"/>
          <a:ext cx="8968635" cy="5016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85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00982914"/>
              </p:ext>
            </p:extLst>
          </p:nvPr>
        </p:nvGraphicFramePr>
        <p:xfrm>
          <a:off x="1020205" y="1565753"/>
          <a:ext cx="9294313" cy="378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20205" y="369563"/>
            <a:ext cx="104305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Какие новые профессии, связанных с географией, можно предложить? Это: </a:t>
            </a:r>
          </a:p>
        </p:txBody>
      </p:sp>
    </p:spTree>
    <p:extLst>
      <p:ext uri="{BB962C8B-B14F-4D97-AF65-F5344CB8AC3E}">
        <p14:creationId xmlns:p14="http://schemas.microsoft.com/office/powerpoint/2010/main" val="409479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8931" y="335754"/>
            <a:ext cx="968261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KZ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KZ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Инженер-географ / Специалист-географ / Географ-изыскатель 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Функции – выполнение изыскательских работ по получению информации физико-, экономико- и эколого-географической направленности. Люди этой специальности должны уметь работать в полевых условиях.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KZ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Аналитик-географ / Географ-специалист в области пространственных данных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Функции – подготовка аналитических материалов географической направленности</a:t>
            </a:r>
            <a:r>
              <a:rPr lang="ru-KZ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прогнозирования, планирования и управления природными и социально-экономическими территориальными системами. Такой специалист может работать в любой структуре, проверять документы на соответствие законодательству, нормативам, географическим и другим данным. По сути, это человек-суперкомпьютер, в которого загружено огромное количество профильной информации.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04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4088" y="1028343"/>
            <a:ext cx="9093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KZ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Проектный специалист-географ / Географ - координатор проектов / Менеджер-географ 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Функции – организация выполнения работ и оказания услуг географической направленности, организация географических проектов. Такой специалист может работать, например, в заповедниках, вести крупные просветительские проекты.</a:t>
            </a:r>
          </a:p>
          <a:p>
            <a:pPr algn="just"/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KZ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Эксперт-географ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Функции – проведение комплексной географической экспертизы проектов и работ. Эти люди могут работать в исполнительных органах власти для планирования крупных проектов, в строительной сфере, в крупных корпорациях, связанных с организацией пространства (АО «НК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темір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жолы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 Group,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Bazis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др., различные НИИ), на руководящих должностях.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22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3386" y="255740"/>
            <a:ext cx="499446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Подготовка географов естественно-научного направления не означает замену таких профессий как топограф или гидролог. Как показывают исследования, работодателям на сегодняшний день требуются специалисты, а именно: специалисты-географы широкого профиля.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ведущими вузами Казахстана стоит первоочередная задача – пересмотреть имеющиеся ОП по подготовке географов естественно-научного направления и вдохнуть жизнь в новые специальности, новые направления, не исключая традиционных ОП.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352" t="8801" r="33331" b="7995"/>
          <a:stretch/>
        </p:blipFill>
        <p:spPr>
          <a:xfrm>
            <a:off x="5666509" y="428922"/>
            <a:ext cx="6407727" cy="572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8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723" y="4308954"/>
            <a:ext cx="9031266" cy="187890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– это первооткрыватель не новых земель, а новых закономерностей.</a:t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4213" y="751561"/>
            <a:ext cx="4937125" cy="3369501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30252" y="751562"/>
            <a:ext cx="4667392" cy="336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466" y="142442"/>
            <a:ext cx="5144572" cy="6514667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66876578"/>
              </p:ext>
            </p:extLst>
          </p:nvPr>
        </p:nvGraphicFramePr>
        <p:xfrm>
          <a:off x="638827" y="551145"/>
          <a:ext cx="9807879" cy="5262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378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E9AED4AFF95C444BE6683AD457FB4C2" ma:contentTypeVersion="11" ma:contentTypeDescription="Создание документа." ma:contentTypeScope="" ma:versionID="a752a2173b1bb86d422a73572ca2d5cd">
  <xsd:schema xmlns:xsd="http://www.w3.org/2001/XMLSchema" xmlns:xs="http://www.w3.org/2001/XMLSchema" xmlns:p="http://schemas.microsoft.com/office/2006/metadata/properties" xmlns:ns2="6f62f1d2-3892-446e-8a70-515885b3d563" xmlns:ns3="57e7b214-5d5e-4b63-ae29-98bc4427786f" targetNamespace="http://schemas.microsoft.com/office/2006/metadata/properties" ma:root="true" ma:fieldsID="db6f2f00430ffb9f33297cf5e209dd6a" ns2:_="" ns3:_="">
    <xsd:import namespace="6f62f1d2-3892-446e-8a70-515885b3d563"/>
    <xsd:import namespace="57e7b214-5d5e-4b63-ae29-98bc442778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2f1d2-3892-446e-8a70-515885b3d5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c62bc966-b589-40ab-a28f-0cd1435a2e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7b214-5d5e-4b63-ae29-98bc4427786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73cd26c-c689-469d-8816-0668c688fe31}" ma:internalName="TaxCatchAll" ma:showField="CatchAllData" ma:web="57e7b214-5d5e-4b63-ae29-98bc442778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7e7b214-5d5e-4b63-ae29-98bc4427786f" xsi:nil="true"/>
    <lcf76f155ced4ddcb4097134ff3c332f xmlns="6f62f1d2-3892-446e-8a70-515885b3d56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083CAD9-1174-464C-9EE5-BB4E89A0C94C}"/>
</file>

<file path=customXml/itemProps2.xml><?xml version="1.0" encoding="utf-8"?>
<ds:datastoreItem xmlns:ds="http://schemas.openxmlformats.org/officeDocument/2006/customXml" ds:itemID="{89AA15E2-063B-4B42-BA3F-38CACAF87865}"/>
</file>

<file path=customXml/itemProps3.xml><?xml version="1.0" encoding="utf-8"?>
<ds:datastoreItem xmlns:ds="http://schemas.openxmlformats.org/officeDocument/2006/customXml" ds:itemID="{6362B09E-4959-4117-B368-19C9DBD8D0BE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164</TotalTime>
  <Words>500</Words>
  <Application>Microsoft Office PowerPoint</Application>
  <PresentationFormat>Широкоэкранный</PresentationFormat>
  <Paragraphs>25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Century Gothic</vt:lpstr>
      <vt:lpstr>Times New Roman</vt:lpstr>
      <vt:lpstr>Wingdings 3</vt:lpstr>
      <vt:lpstr>Сектор</vt:lpstr>
      <vt:lpstr>МИНИСТЕРСТВО НАУКИ И высшего ОБРАЗОВАНИЯ РЕСПУБЛИКИ КАЗАХСТАН КАЗАХСКИЙ НАЦИОНАЛЬНЫЙ УНИВЕРСИТЕТ ИМ. АЛЬ-ФАРАБИ КАРАГАНДИНСКИЙ ИССЛЕДОВАТЕЛЬСКИЙ УНИВЕРСИТЕТ  ИМ. АКАДЕМИКА  Е.А. БУКЕТОВА  ЭКСПЕРТНАЯ СТРАТЕГИЧЕСКАЯ СЕССИЯ «ОБЕСПЕЧЕНИЕ КАЧЕСТВА ОБРАЗОВАТЕЛЬНЫХ ПРОГРАММ: АКАДЕМИЧЕСКИЕ ПОДХОДЫ И ИННОВАЦИОННЫЕ РЕШЕНИЯ»  </vt:lpstr>
      <vt:lpstr>Акпамбетова к. м.,  нюсупова г. н.,  кенесПаева л. б.  Перспективные компетенции в подготовке специалистов  естественно-научного направления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Географ сегодня – это первооткрыватель не новых земель, а новых закономерностей.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Перспективные компетенции в подготовке специалистов естественно-научного направления</dc:title>
  <dc:creator>User</dc:creator>
  <cp:lastModifiedBy>Legion</cp:lastModifiedBy>
  <cp:revision>18</cp:revision>
  <dcterms:created xsi:type="dcterms:W3CDTF">2025-02-17T05:00:44Z</dcterms:created>
  <dcterms:modified xsi:type="dcterms:W3CDTF">2025-02-17T11:05:30Z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0x010100FE9AED4AFF95C444BE6683AD457FB4C2</vt:lpwstr>
  </property>
</Properties>
</file>